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5"/>
  </p:notesMasterIdLst>
  <p:handoutMasterIdLst>
    <p:handoutMasterId r:id="rId26"/>
  </p:handoutMasterIdLst>
  <p:sldIdLst>
    <p:sldId id="523" r:id="rId5"/>
    <p:sldId id="320"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63" r:id="rId2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95840" autoAdjust="0"/>
  </p:normalViewPr>
  <p:slideViewPr>
    <p:cSldViewPr snapToGrid="0" showGuides="1">
      <p:cViewPr varScale="1">
        <p:scale>
          <a:sx n="75" d="100"/>
          <a:sy n="75" d="100"/>
        </p:scale>
        <p:origin x="1138" y="6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5/19/2022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5/19/2022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continuous integration and how it can be used in the development process for scientific computing.</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50136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
        <p:nvSpPr>
          <p:cNvPr id="4" name="TextBox 3">
            <a:extLst>
              <a:ext uri="{FF2B5EF4-FFF2-40B4-BE49-F238E27FC236}">
                <a16:creationId xmlns:a16="http://schemas.microsoft.com/office/drawing/2014/main" id="{A1AD23C4-58E5-FA43-ABC1-EE503721F400}"/>
              </a:ext>
            </a:extLst>
          </p:cNvPr>
          <p:cNvSpPr txBox="1"/>
          <p:nvPr userDrawn="1"/>
        </p:nvSpPr>
        <p:spPr>
          <a:xfrm>
            <a:off x="8976732" y="6161516"/>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266650" y="6355434"/>
            <a:ext cx="1475552" cy="399022"/>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196859" y="6405494"/>
            <a:ext cx="814039" cy="353027"/>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solidFill>
                  <a:srgbClr val="000000"/>
                </a:solidFill>
              </a:rPr>
              <a:t>Greg Watson</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t>Oak Ridge National Laboratory</a:t>
            </a:r>
            <a:endParaRPr lang="en-US" dirty="0"/>
          </a:p>
          <a:p>
            <a:pPr>
              <a:spcBef>
                <a:spcPts val="2800"/>
              </a:spcBef>
            </a:pPr>
            <a:r>
              <a:rPr lang="en-US" sz="2000" dirty="0"/>
              <a:t>Better Scientific </a:t>
            </a:r>
            <a:r>
              <a:rPr lang="en-US" sz="2000"/>
              <a:t>Software tutorial @ </a:t>
            </a:r>
            <a:r>
              <a:rPr lang="en-US" sz="2000" dirty="0"/>
              <a:t>ISC 2022</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71974"/>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795516" y="1027373"/>
            <a:ext cx="4570817" cy="571911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cxnSp>
        <p:nvCxnSpPr>
          <p:cNvPr id="12" name="Straight Arrow Connector 11">
            <a:extLst>
              <a:ext uri="{FF2B5EF4-FFF2-40B4-BE49-F238E27FC236}">
                <a16:creationId xmlns:a16="http://schemas.microsoft.com/office/drawing/2014/main" id="{E5D83D96-9735-FA44-BC4B-29A08A6A1E90}"/>
              </a:ext>
            </a:extLst>
          </p:cNvPr>
          <p:cNvCxnSpPr/>
          <p:nvPr/>
        </p:nvCxnSpPr>
        <p:spPr>
          <a:xfrm flipH="1" flipV="1">
            <a:off x="3381020" y="4043603"/>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7D6FAC-3FD1-4B40-BCE3-2DCEB6B06093}"/>
              </a:ext>
            </a:extLst>
          </p:cNvPr>
          <p:cNvSpPr txBox="1"/>
          <p:nvPr/>
        </p:nvSpPr>
        <p:spPr>
          <a:xfrm>
            <a:off x="4580019" y="3792153"/>
            <a:ext cx="5718411" cy="523220"/>
          </a:xfrm>
          <a:prstGeom prst="rect">
            <a:avLst/>
          </a:prstGeom>
          <a:noFill/>
        </p:spPr>
        <p:txBody>
          <a:bodyPr wrap="square" rtlCol="0">
            <a:spAutoFit/>
          </a:bodyPr>
          <a:lstStyle/>
          <a:p>
            <a:r>
              <a:rPr lang="en-US" sz="2800" dirty="0"/>
              <a:t>Manual trigger with git-ref input</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1" dirty="0" err="1"/>
              <a:t>Anshu</a:t>
            </a:r>
            <a:r>
              <a:rPr lang="en-US" sz="1600" b="1" dirty="0"/>
              <a:t> Dubey and Gregory R. Watson, Better Scientific Software Tutorial, in ISC High Performance, 2022, Hamburg Germany. DOI: 10.6084/m9.figshare.19781752</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753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CI is to identify problems early</a:t>
            </a:r>
          </a:p>
          <a:p>
            <a:pPr lvl="1"/>
            <a:r>
              <a:rPr lang="en-US" sz="1800" dirty="0"/>
              <a:t>Prevent code that would “break the build” or adversely impact other developers being introduced</a:t>
            </a:r>
          </a:p>
          <a:p>
            <a:pPr lvl="1"/>
            <a:r>
              <a:rPr lang="en-US" sz="1800" dirty="0"/>
              <a:t>Need to provide sufficient confidence, but run quickly – balance varies by project</a:t>
            </a:r>
            <a:endParaRPr lang="en-US" sz="2000" dirty="0"/>
          </a:p>
          <a:p>
            <a:pPr>
              <a:spcBef>
                <a:spcPts val="2400"/>
              </a:spcBef>
            </a:pPr>
            <a:r>
              <a:rPr lang="en-US" sz="2000" dirty="0"/>
              <a:t>CI should complement (not replace) more extensive automated testing</a:t>
            </a:r>
          </a:p>
          <a:p>
            <a:pPr lvl="1"/>
            <a:r>
              <a:rPr lang="en-US" sz="1800" dirty="0"/>
              <a:t>Use scheduled testing for more and more detailed tests, more configurations and platforms, performance testing, etc.</a:t>
            </a:r>
          </a:p>
          <a:p>
            <a:pPr>
              <a:spcBef>
                <a:spcPts val="2400"/>
              </a:spcBef>
            </a:pPr>
            <a:r>
              <a:rPr lang="en-US" sz="2000" dirty="0"/>
              <a:t>CI for TDD is a natural fit</a:t>
            </a:r>
          </a:p>
          <a:p>
            <a:pPr lvl="1"/>
            <a:r>
              <a:rPr lang="en-US" sz="1800" dirty="0"/>
              <a:t>Writing tests before the code works well with CI</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 to be tested</a:t>
            </a:r>
          </a:p>
          <a:p>
            <a:pPr lvl="1"/>
            <a:r>
              <a:rPr lang="en-US" sz="1800" dirty="0"/>
              <a:t>Make sure your testing expands to cover new code, use TDD</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Test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Test Driven Development: </a:t>
            </a:r>
            <a:r>
              <a:rPr lang="en-US" sz="2000" dirty="0"/>
              <a:t>A development methodology where functional test are written before the code</a:t>
            </a:r>
          </a:p>
          <a:p>
            <a:pPr lvl="1"/>
            <a:r>
              <a:rPr lang="en-US" sz="1800" dirty="0"/>
              <a:t>Works well with CI as tests are written and committed and are automatically run (failing)</a:t>
            </a:r>
          </a:p>
          <a:p>
            <a:pPr lvl="1"/>
            <a:r>
              <a:rPr lang="en-US" sz="1800" dirty="0"/>
              <a:t>Code that implements the functionality being tested retriggers the tests automatically</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8437</TotalTime>
  <Words>1639</Words>
  <Application>Microsoft Office PowerPoint</Application>
  <PresentationFormat>Custom</PresentationFormat>
  <Paragraphs>171</Paragraphs>
  <Slides>20</Slides>
  <Notes>8</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Test Driven Development vs. Automated Testing vs. CI</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248</cp:revision>
  <cp:lastPrinted>2017-11-02T18:35:01Z</cp:lastPrinted>
  <dcterms:created xsi:type="dcterms:W3CDTF">2018-11-06T17:28:56Z</dcterms:created>
  <dcterms:modified xsi:type="dcterms:W3CDTF">2022-05-19T21:02:46Z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